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6" r:id="rId4"/>
    <p:sldId id="268" r:id="rId5"/>
    <p:sldId id="267" r:id="rId6"/>
    <p:sldId id="270" r:id="rId7"/>
    <p:sldId id="273" r:id="rId8"/>
    <p:sldId id="278" r:id="rId9"/>
    <p:sldId id="277" r:id="rId10"/>
    <p:sldId id="269" r:id="rId11"/>
    <p:sldId id="274" r:id="rId12"/>
    <p:sldId id="271" r:id="rId13"/>
    <p:sldId id="281" r:id="rId14"/>
    <p:sldId id="287" r:id="rId15"/>
    <p:sldId id="286" r:id="rId16"/>
    <p:sldId id="285" r:id="rId17"/>
    <p:sldId id="279" r:id="rId18"/>
    <p:sldId id="280" r:id="rId19"/>
    <p:sldId id="272" r:id="rId20"/>
    <p:sldId id="276" r:id="rId21"/>
    <p:sldId id="259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771364-C18D-4C40-A9CD-E4FC3F5C7E5C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F3B678-75EF-407F-BD2F-76CDB9FE52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9358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D3C3E9-F26C-4A76-BE36-85E9D11BD31F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540F-7D74-48EE-ACCF-5A8A13886E20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3CA4-0AA7-4A20-9E8D-5D8BEFB67F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708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7A84-A1AA-4B26-A7B7-004574E8009E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D6BB-4850-464A-B5E0-62765D25B7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1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0F19-93E6-4D3B-A95E-27301817515A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D5E9-1B9F-4FA7-8A4C-F160A3FECB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44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D636-4BB9-4CE5-8385-4C2A3DF7F315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C206-7DE5-4D17-8374-AB0C851B07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83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208B-80BC-44D2-981B-E63411405118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BFA8-447E-4C61-BEB7-2E6A359DDC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789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7954-2D9E-4B61-B078-477E4BA6E89F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6219-E76A-40DA-8BE0-6BD3F8693D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293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49D1-AAC1-4751-A4E7-91D848A46867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C8ED-C4B8-4256-A04C-3688E5A47A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727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DEAF-2ABF-4B0B-9BBC-1ABA8A784C2B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B3AE-BAFF-493C-93C0-D22DA51ED4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66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1A4C-233D-488F-9C39-3C99598E4217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369-7D45-4B5D-863B-F9C97AA137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37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1AAA-7911-4D7C-8BCC-4A87444EE234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CEC3-6519-4BB5-9F4C-C72E1BB81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21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394D-84AC-469F-9A2F-6210DF8CC5FA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54BD-632B-4262-A5CD-71E454B212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252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802C0B-ECAA-480E-A3CE-699C2168C5FA}" type="datetimeFigureOut">
              <a:rPr lang="pt-BR"/>
              <a:pPr>
                <a:defRPr/>
              </a:pPr>
              <a:t>18/07/2018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262E7A-9C3C-41DD-B66D-0756E1A111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 txBox="1">
            <a:spLocks/>
          </p:cNvSpPr>
          <p:nvPr/>
        </p:nvSpPr>
        <p:spPr bwMode="auto">
          <a:xfrm>
            <a:off x="1598613" y="2492375"/>
            <a:ext cx="63738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50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O olhar para incluir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58813" y="3438525"/>
            <a:ext cx="7064375" cy="83978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000" dirty="0">
                <a:solidFill>
                  <a:schemeClr val="bg1">
                    <a:lumMod val="50000"/>
                  </a:schemeClr>
                </a:solidFill>
                <a:latin typeface="DIN-Regular"/>
                <a:cs typeface="DIN-Regular"/>
              </a:rPr>
              <a:t>Acessibilidade nas Bibliotecas </a:t>
            </a:r>
            <a:endParaRPr lang="pt-BR" sz="3000" dirty="0" smtClean="0">
              <a:solidFill>
                <a:schemeClr val="bg1">
                  <a:lumMod val="50000"/>
                </a:schemeClr>
              </a:solidFill>
              <a:latin typeface="DIN-Regular"/>
              <a:cs typeface="DIN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3000" dirty="0">
                <a:solidFill>
                  <a:schemeClr val="bg1">
                    <a:lumMod val="50000"/>
                  </a:schemeClr>
                </a:solidFill>
                <a:latin typeface="DIN-Regular"/>
                <a:cs typeface="DIN-Regular"/>
              </a:rPr>
              <a:t>d</a:t>
            </a:r>
            <a:r>
              <a:rPr lang="pt-BR" sz="3000" dirty="0" smtClean="0">
                <a:solidFill>
                  <a:schemeClr val="bg1">
                    <a:lumMod val="50000"/>
                  </a:schemeClr>
                </a:solidFill>
                <a:latin typeface="DIN-Regular"/>
                <a:cs typeface="DIN-Regular"/>
              </a:rPr>
              <a:t>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pt-BR" sz="3000" dirty="0" smtClean="0">
                <a:solidFill>
                  <a:schemeClr val="bg1">
                    <a:lumMod val="50000"/>
                  </a:schemeClr>
                </a:solidFill>
                <a:latin typeface="DIN-Regular"/>
                <a:cs typeface="DIN-Regular"/>
              </a:rPr>
              <a:t>São </a:t>
            </a:r>
            <a:r>
              <a:rPr lang="pt-BR" sz="3000" dirty="0">
                <a:solidFill>
                  <a:schemeClr val="bg1">
                    <a:lumMod val="50000"/>
                  </a:schemeClr>
                </a:solidFill>
                <a:latin typeface="DIN-Regular"/>
                <a:cs typeface="DIN-Regular"/>
              </a:rPr>
              <a:t>Paulo e Parque Villa-Lobos</a:t>
            </a:r>
            <a:endParaRPr lang="pt-BR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893888" y="5976938"/>
            <a:ext cx="1906587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184900"/>
            <a:ext cx="1506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/>
            </a:extLst>
          </p:cNvPr>
          <p:cNvSpPr/>
          <p:nvPr/>
        </p:nvSpPr>
        <p:spPr>
          <a:xfrm>
            <a:off x="103188" y="6034088"/>
            <a:ext cx="1906587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6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126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8075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Dados Informativos</a:t>
            </a:r>
          </a:p>
        </p:txBody>
      </p:sp>
      <p:pic>
        <p:nvPicPr>
          <p:cNvPr id="11273" name="Imagem 6" descr="Uma imagem contendo captura de tela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678" r="6667" b="1341"/>
          <a:stretch>
            <a:fillRect/>
          </a:stretch>
        </p:blipFill>
        <p:spPr bwMode="auto">
          <a:xfrm>
            <a:off x="4438650" y="1706563"/>
            <a:ext cx="404336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2274" r="14746" b="6818"/>
          <a:stretch>
            <a:fillRect/>
          </a:stretch>
        </p:blipFill>
        <p:spPr bwMode="auto">
          <a:xfrm>
            <a:off x="449263" y="2730500"/>
            <a:ext cx="36703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CaixaDeTexto 14"/>
          <p:cNvSpPr txBox="1">
            <a:spLocks noChangeArrowheads="1"/>
          </p:cNvSpPr>
          <p:nvPr/>
        </p:nvSpPr>
        <p:spPr bwMode="auto">
          <a:xfrm>
            <a:off x="512763" y="6202363"/>
            <a:ext cx="328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Fonte: 2017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 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229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01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Dados Informativos</a:t>
            </a:r>
          </a:p>
        </p:txBody>
      </p:sp>
      <p:pic>
        <p:nvPicPr>
          <p:cNvPr id="12297" name="Imagem 6" descr="Uma imagem contendo captura de tela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310" r="993" b="3630"/>
          <a:stretch>
            <a:fillRect/>
          </a:stretch>
        </p:blipFill>
        <p:spPr bwMode="auto">
          <a:xfrm>
            <a:off x="496888" y="3251200"/>
            <a:ext cx="41132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78088"/>
            <a:ext cx="40894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CaixaDeTexto 1"/>
          <p:cNvSpPr txBox="1">
            <a:spLocks noChangeArrowheads="1"/>
          </p:cNvSpPr>
          <p:nvPr/>
        </p:nvSpPr>
        <p:spPr bwMode="auto">
          <a:xfrm>
            <a:off x="4267200" y="2071688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46</a:t>
            </a:r>
            <a:r>
              <a:rPr lang="pt-BR" altLang="pt-BR" sz="1800" b="1">
                <a:ea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2300" name="CaixaDeTexto 1"/>
          <p:cNvSpPr txBox="1">
            <a:spLocks noChangeArrowheads="1"/>
          </p:cNvSpPr>
          <p:nvPr/>
        </p:nvSpPr>
        <p:spPr bwMode="auto">
          <a:xfrm>
            <a:off x="6262688" y="2071688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54</a:t>
            </a:r>
            <a:r>
              <a:rPr lang="pt-BR" altLang="pt-BR" sz="1800" b="1">
                <a:ea typeface="Calibri" pitchFamily="34" charset="0"/>
                <a:cs typeface="Calibri" pitchFamily="34" charset="0"/>
              </a:rPr>
              <a:t>%</a:t>
            </a:r>
            <a:endParaRPr lang="pt-BR" altLang="pt-BR" sz="1800" b="1"/>
          </a:p>
        </p:txBody>
      </p:sp>
      <p:sp>
        <p:nvSpPr>
          <p:cNvPr id="12301" name="CaixaDeTexto 17"/>
          <p:cNvSpPr txBox="1">
            <a:spLocks noChangeArrowheads="1"/>
          </p:cNvSpPr>
          <p:nvPr/>
        </p:nvSpPr>
        <p:spPr bwMode="auto">
          <a:xfrm>
            <a:off x="496888" y="6280150"/>
            <a:ext cx="328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Fonte: 2017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 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331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2055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</a:rPr>
              <a:t>O olhar que inclui</a:t>
            </a:r>
            <a:endParaRPr lang="pt-BR" altLang="pt-BR" sz="4400"/>
          </a:p>
        </p:txBody>
      </p:sp>
      <p:sp>
        <p:nvSpPr>
          <p:cNvPr id="12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96988" y="1743075"/>
            <a:ext cx="1801812" cy="59055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500" b="1" dirty="0">
                <a:solidFill>
                  <a:srgbClr val="D02121"/>
                </a:solidFill>
                <a:latin typeface="DIN-Medium"/>
              </a:rPr>
              <a:t>ESTRUTURA</a:t>
            </a:r>
            <a:endParaRPr lang="pt-BR" b="1" dirty="0"/>
          </a:p>
        </p:txBody>
      </p:sp>
      <p:sp>
        <p:nvSpPr>
          <p:cNvPr id="13322" name="Título 1"/>
          <p:cNvSpPr txBox="1">
            <a:spLocks/>
          </p:cNvSpPr>
          <p:nvPr/>
        </p:nvSpPr>
        <p:spPr bwMode="auto">
          <a:xfrm>
            <a:off x="6000750" y="1792288"/>
            <a:ext cx="14366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900" b="1">
                <a:solidFill>
                  <a:srgbClr val="D02121"/>
                </a:solidFill>
                <a:latin typeface="DIN-Medium"/>
              </a:rPr>
              <a:t>PRÁTICAS</a:t>
            </a:r>
          </a:p>
        </p:txBody>
      </p:sp>
      <p:sp>
        <p:nvSpPr>
          <p:cNvPr id="13323" name="CaixaDeTexto 5"/>
          <p:cNvSpPr txBox="1">
            <a:spLocks noChangeArrowheads="1"/>
          </p:cNvSpPr>
          <p:nvPr/>
        </p:nvSpPr>
        <p:spPr bwMode="auto">
          <a:xfrm>
            <a:off x="-88900" y="2333625"/>
            <a:ext cx="45720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Piso tátil</a:t>
            </a:r>
            <a:endParaRPr lang="pt-BR" altLang="pt-BR" sz="1800">
              <a:solidFill>
                <a:srgbClr val="000000"/>
              </a:solidFill>
              <a:latin typeface="DIN-Medium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Elevador</a:t>
            </a:r>
            <a:endParaRPr lang="pt-BR" altLang="pt-BR" sz="1800">
              <a:solidFill>
                <a:srgbClr val="000000"/>
              </a:solidFill>
              <a:latin typeface="DIN-Medium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Banheiros adaptados</a:t>
            </a:r>
            <a:endParaRPr lang="pt-BR" altLang="pt-BR" sz="1800">
              <a:solidFill>
                <a:srgbClr val="000000"/>
              </a:solidFill>
              <a:latin typeface="DIN-Medium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Auditório acessível </a:t>
            </a:r>
            <a:endParaRPr lang="pt-BR" altLang="pt-BR" sz="1800">
              <a:solidFill>
                <a:srgbClr val="000000"/>
              </a:solidFill>
              <a:latin typeface="DIN-Medium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Acervo em vários formatos</a:t>
            </a:r>
            <a:r>
              <a:rPr lang="pt-BR" altLang="pt-BR" sz="1800">
                <a:latin typeface="DIN-Medium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Programação cultural acessível</a:t>
            </a:r>
            <a:r>
              <a:rPr lang="pt-BR" altLang="pt-BR" sz="1800">
                <a:latin typeface="DIN-Medium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Tecnologia assistiva</a:t>
            </a:r>
          </a:p>
        </p:txBody>
      </p:sp>
      <p:sp>
        <p:nvSpPr>
          <p:cNvPr id="13324" name="CaixaDeTexto 6"/>
          <p:cNvSpPr txBox="1">
            <a:spLocks noChangeArrowheads="1"/>
          </p:cNvSpPr>
          <p:nvPr/>
        </p:nvSpPr>
        <p:spPr bwMode="auto">
          <a:xfrm>
            <a:off x="5794375" y="22225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5" name="CaixaDeTexto 13"/>
          <p:cNvSpPr txBox="1">
            <a:spLocks noChangeArrowheads="1"/>
          </p:cNvSpPr>
          <p:nvPr/>
        </p:nvSpPr>
        <p:spPr bwMode="auto">
          <a:xfrm>
            <a:off x="4340225" y="2333625"/>
            <a:ext cx="4572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Equipe empática 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Busca de maior qualificação para acolher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Compreensão de cada deficiência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6" name="CaixaDeTexto 14"/>
          <p:cNvSpPr txBox="1">
            <a:spLocks noChangeArrowheads="1"/>
          </p:cNvSpPr>
          <p:nvPr/>
        </p:nvSpPr>
        <p:spPr bwMode="auto">
          <a:xfrm>
            <a:off x="4402138" y="43132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Troca de experiências e conhecimento com as instituições APAE e APD</a:t>
            </a:r>
            <a:r>
              <a:rPr lang="pt-BR" altLang="pt-BR" sz="1800">
                <a:latin typeface="DIN-Medium"/>
              </a:rPr>
              <a:t>​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CaixaDeTexto 15"/>
          <p:cNvSpPr txBox="1">
            <a:spLocks noChangeArrowheads="1"/>
          </p:cNvSpPr>
          <p:nvPr/>
        </p:nvSpPr>
        <p:spPr bwMode="auto">
          <a:xfrm>
            <a:off x="4365625" y="36687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Atividades que incluem pessoas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com ou sem deficiência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4341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2055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</a:rPr>
              <a:t>Tecnologia assistiva</a:t>
            </a:r>
            <a:endParaRPr lang="pt-BR" altLang="pt-BR" sz="4400"/>
          </a:p>
        </p:txBody>
      </p:sp>
      <p:pic>
        <p:nvPicPr>
          <p:cNvPr id="14345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8009"/>
          <a:stretch>
            <a:fillRect/>
          </a:stretch>
        </p:blipFill>
        <p:spPr bwMode="auto">
          <a:xfrm>
            <a:off x="4554538" y="1903413"/>
            <a:ext cx="409416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22388"/>
          <a:stretch>
            <a:fillRect/>
          </a:stretch>
        </p:blipFill>
        <p:spPr bwMode="auto">
          <a:xfrm>
            <a:off x="482600" y="2571750"/>
            <a:ext cx="37099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CaixaDeTexto 12"/>
          <p:cNvSpPr txBox="1">
            <a:spLocks noChangeArrowheads="1"/>
          </p:cNvSpPr>
          <p:nvPr/>
        </p:nvSpPr>
        <p:spPr bwMode="auto">
          <a:xfrm>
            <a:off x="4768850" y="4470400"/>
            <a:ext cx="367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Termofusora</a:t>
            </a:r>
            <a:endParaRPr lang="pt-BR" altLang="pt-BR" sz="1800"/>
          </a:p>
        </p:txBody>
      </p:sp>
      <p:sp>
        <p:nvSpPr>
          <p:cNvPr id="14348" name="CaixaDeTexto 14"/>
          <p:cNvSpPr txBox="1">
            <a:spLocks noChangeArrowheads="1"/>
          </p:cNvSpPr>
          <p:nvPr/>
        </p:nvSpPr>
        <p:spPr bwMode="auto">
          <a:xfrm>
            <a:off x="498475" y="2101850"/>
            <a:ext cx="3678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Ampliador de caracteres</a:t>
            </a:r>
            <a:r>
              <a:rPr lang="pt-BR" altLang="pt-BR" sz="1400">
                <a:solidFill>
                  <a:srgbClr val="A5A5A5"/>
                </a:solidFill>
                <a:latin typeface="DIN-Medium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536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2055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</a:rPr>
              <a:t>Tecnologia assistiva</a:t>
            </a:r>
            <a:endParaRPr lang="pt-BR" altLang="pt-BR" sz="4400"/>
          </a:p>
        </p:txBody>
      </p:sp>
      <p:pic>
        <p:nvPicPr>
          <p:cNvPr id="15369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5350" r="33730" b="3101"/>
          <a:stretch>
            <a:fillRect/>
          </a:stretch>
        </p:blipFill>
        <p:spPr bwMode="auto">
          <a:xfrm>
            <a:off x="757238" y="2800350"/>
            <a:ext cx="371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m 11" descr="Uma imagem contendo interior, computador, teclado, sentado&#10;&#10;Descrição gerada com muito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r="21960" b="-323"/>
          <a:stretch>
            <a:fillRect/>
          </a:stretch>
        </p:blipFill>
        <p:spPr bwMode="auto">
          <a:xfrm>
            <a:off x="5073650" y="1587500"/>
            <a:ext cx="3100388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CaixaDeTexto 13"/>
          <p:cNvSpPr txBox="1">
            <a:spLocks noChangeArrowheads="1"/>
          </p:cNvSpPr>
          <p:nvPr/>
        </p:nvSpPr>
        <p:spPr bwMode="auto">
          <a:xfrm>
            <a:off x="4870450" y="4321175"/>
            <a:ext cx="3678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Computadores adaptados com Non Visual Desktop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Access – NVDA e mouse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para mobilidade reduzida </a:t>
            </a:r>
            <a:endParaRPr lang="pt-BR" altLang="pt-BR" sz="1800"/>
          </a:p>
        </p:txBody>
      </p:sp>
      <p:sp>
        <p:nvSpPr>
          <p:cNvPr id="15372" name="CaixaDeTexto 15"/>
          <p:cNvSpPr txBox="1">
            <a:spLocks noChangeArrowheads="1"/>
          </p:cNvSpPr>
          <p:nvPr/>
        </p:nvSpPr>
        <p:spPr bwMode="auto">
          <a:xfrm>
            <a:off x="774700" y="1784350"/>
            <a:ext cx="3678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POET-COMPACT, scanner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que transforma material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escrito para áudio</a:t>
            </a:r>
            <a:r>
              <a:rPr lang="pt-BR" altLang="pt-BR" sz="1400">
                <a:solidFill>
                  <a:srgbClr val="A5A5A5"/>
                </a:solidFill>
                <a:latin typeface="DIN-Medium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638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8075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</a:rPr>
              <a:t>Tecnologia assistiva</a:t>
            </a:r>
            <a:endParaRPr lang="pt-BR" altLang="pt-BR" sz="4400"/>
          </a:p>
        </p:txBody>
      </p:sp>
      <p:pic>
        <p:nvPicPr>
          <p:cNvPr id="16393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/>
          <a:stretch>
            <a:fillRect/>
          </a:stretch>
        </p:blipFill>
        <p:spPr bwMode="auto">
          <a:xfrm>
            <a:off x="4867275" y="1720850"/>
            <a:ext cx="3730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Imagem 12" descr="Uma imagem contendo interior, parede, mesa, pessoa&#10;&#10;Descrição gerada com muito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671" r="5093" b="-1007"/>
          <a:stretch>
            <a:fillRect/>
          </a:stretch>
        </p:blipFill>
        <p:spPr bwMode="auto">
          <a:xfrm>
            <a:off x="620713" y="2752725"/>
            <a:ext cx="37592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CaixaDeTexto 14"/>
          <p:cNvSpPr txBox="1">
            <a:spLocks noChangeArrowheads="1"/>
          </p:cNvSpPr>
          <p:nvPr/>
        </p:nvSpPr>
        <p:spPr bwMode="auto">
          <a:xfrm>
            <a:off x="4935538" y="4760913"/>
            <a:ext cx="3676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Vitor Reader para áudio livro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e livro falado</a:t>
            </a:r>
            <a:endParaRPr lang="pt-BR" altLang="pt-BR" sz="1800"/>
          </a:p>
        </p:txBody>
      </p:sp>
      <p:sp>
        <p:nvSpPr>
          <p:cNvPr id="16396" name="CaixaDeTexto 16"/>
          <p:cNvSpPr txBox="1">
            <a:spLocks noChangeArrowheads="1"/>
          </p:cNvSpPr>
          <p:nvPr/>
        </p:nvSpPr>
        <p:spPr bwMode="auto">
          <a:xfrm>
            <a:off x="473075" y="1997075"/>
            <a:ext cx="405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SCANNER PLUSTEK para conversão de texto para TXT e MP3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741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01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</a:rPr>
              <a:t>Tecnologia assistiva</a:t>
            </a:r>
            <a:endParaRPr lang="pt-BR" altLang="pt-BR" sz="4400"/>
          </a:p>
        </p:txBody>
      </p:sp>
      <p:pic>
        <p:nvPicPr>
          <p:cNvPr id="17417" name="Imagem 6" descr="Uma imagem contendo interior, parede, chão, mesa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9714" b="-356"/>
          <a:stretch>
            <a:fillRect/>
          </a:stretch>
        </p:blipFill>
        <p:spPr bwMode="auto">
          <a:xfrm>
            <a:off x="569913" y="2855913"/>
            <a:ext cx="391001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m 11" descr="Uma imagem contendo interior, computador, carteira, mesa&#10;&#10;Descrição gerada com muito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15591" b="-320"/>
          <a:stretch>
            <a:fillRect/>
          </a:stretch>
        </p:blipFill>
        <p:spPr bwMode="auto">
          <a:xfrm>
            <a:off x="4829175" y="1854200"/>
            <a:ext cx="35718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CaixaDeTexto 13"/>
          <p:cNvSpPr txBox="1">
            <a:spLocks noChangeArrowheads="1"/>
          </p:cNvSpPr>
          <p:nvPr/>
        </p:nvSpPr>
        <p:spPr bwMode="auto">
          <a:xfrm>
            <a:off x="4776788" y="4667250"/>
            <a:ext cx="3678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Sara CE e a linha braile </a:t>
            </a:r>
          </a:p>
        </p:txBody>
      </p:sp>
      <p:sp>
        <p:nvSpPr>
          <p:cNvPr id="17420" name="CaixaDeTexto 15"/>
          <p:cNvSpPr txBox="1">
            <a:spLocks noChangeArrowheads="1"/>
          </p:cNvSpPr>
          <p:nvPr/>
        </p:nvSpPr>
        <p:spPr bwMode="auto">
          <a:xfrm>
            <a:off x="685800" y="2058988"/>
            <a:ext cx="367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Folheador eletrônico com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A5A5A5"/>
                </a:solidFill>
                <a:latin typeface="DIN-Medium"/>
              </a:rPr>
              <a:t>mesa adaptada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5888" y="6049963"/>
            <a:ext cx="2008187" cy="77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604996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843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8075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Apurando o olhar</a:t>
            </a:r>
          </a:p>
        </p:txBody>
      </p:sp>
      <p:pic>
        <p:nvPicPr>
          <p:cNvPr id="18441" name="Imagem 6" descr="Uma imagem contendo captura de tela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2092" r="1527" b="11298"/>
          <a:stretch>
            <a:fillRect/>
          </a:stretch>
        </p:blipFill>
        <p:spPr bwMode="auto">
          <a:xfrm>
            <a:off x="587375" y="1630363"/>
            <a:ext cx="37115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m 11" descr="Uma imagem contendo captura de tela&#10;&#10;Descrição gerada com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2110" r="1527" b="7173"/>
          <a:stretch>
            <a:fillRect/>
          </a:stretch>
        </p:blipFill>
        <p:spPr bwMode="auto">
          <a:xfrm>
            <a:off x="4822825" y="2208213"/>
            <a:ext cx="36703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m 13" descr="Uma imagem contendo captura de tela&#10;&#10;Descrição gerada com muito alta confianç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2531" r="1273" b="1688"/>
          <a:stretch>
            <a:fillRect/>
          </a:stretch>
        </p:blipFill>
        <p:spPr bwMode="auto">
          <a:xfrm>
            <a:off x="587375" y="3924300"/>
            <a:ext cx="37115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CaixaDeTexto 16"/>
          <p:cNvSpPr txBox="1">
            <a:spLocks noChangeArrowheads="1"/>
          </p:cNvSpPr>
          <p:nvPr/>
        </p:nvSpPr>
        <p:spPr bwMode="auto">
          <a:xfrm>
            <a:off x="469900" y="6319838"/>
            <a:ext cx="328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Fonte: junho de 2018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 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946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2055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</a:rPr>
              <a:t>Preparo do atendimento</a:t>
            </a:r>
            <a:endParaRPr lang="pt-BR" altLang="pt-BR" sz="4400"/>
          </a:p>
        </p:txBody>
      </p:sp>
      <p:sp>
        <p:nvSpPr>
          <p:cNvPr id="19465" name="CaixaDeTexto 5"/>
          <p:cNvSpPr txBox="1">
            <a:spLocks noChangeArrowheads="1"/>
          </p:cNvSpPr>
          <p:nvPr/>
        </p:nvSpPr>
        <p:spPr bwMode="auto">
          <a:xfrm>
            <a:off x="3821113" y="2587625"/>
            <a:ext cx="56038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  <a:spcBef>
                <a:spcPct val="0"/>
              </a:spcBef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Encontros de atualização 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9466" name="Imagem 8" descr="Uma imagem contendo pessoa, interior, grupo, parede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3626" r="12863" b="8083"/>
          <a:stretch>
            <a:fillRect/>
          </a:stretch>
        </p:blipFill>
        <p:spPr bwMode="auto">
          <a:xfrm>
            <a:off x="381000" y="2862263"/>
            <a:ext cx="4656138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CaixaDeTexto 8"/>
          <p:cNvSpPr txBox="1">
            <a:spLocks noChangeArrowheads="1"/>
          </p:cNvSpPr>
          <p:nvPr/>
        </p:nvSpPr>
        <p:spPr bwMode="auto">
          <a:xfrm>
            <a:off x="5341938" y="4989513"/>
            <a:ext cx="333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solidFill>
                  <a:srgbClr val="C00000"/>
                </a:solidFill>
                <a:latin typeface="DIN-Medium"/>
              </a:rPr>
              <a:t>* Atividades abertas ao público</a:t>
            </a:r>
            <a:endParaRPr lang="pt-BR" altLang="pt-BR" sz="1200" i="1">
              <a:solidFill>
                <a:srgbClr val="C00000"/>
              </a:solidFill>
              <a:latin typeface="DIN-Medium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8" name="Retângulo 11"/>
          <p:cNvSpPr>
            <a:spLocks noChangeArrowheads="1"/>
          </p:cNvSpPr>
          <p:nvPr/>
        </p:nvSpPr>
        <p:spPr bwMode="auto">
          <a:xfrm>
            <a:off x="1185863" y="1693863"/>
            <a:ext cx="802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Treinamento para utilização dos equipamentos de tecnologia assistiva</a:t>
            </a:r>
            <a:endParaRPr lang="pt-BR" altLang="pt-BR" sz="1800">
              <a:solidFill>
                <a:srgbClr val="000000"/>
              </a:solidFill>
              <a:latin typeface="DIN-Medium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9" name="Retângulo 12"/>
          <p:cNvSpPr>
            <a:spLocks noChangeArrowheads="1"/>
          </p:cNvSpPr>
          <p:nvPr/>
        </p:nvSpPr>
        <p:spPr bwMode="auto">
          <a:xfrm>
            <a:off x="2595563" y="2217738"/>
            <a:ext cx="568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Curso de NVDA (Non Visual Desktop Access)*</a:t>
            </a:r>
            <a:endParaRPr lang="pt-BR" altLang="pt-BR" sz="1800">
              <a:latin typeface="DIN-Medium"/>
            </a:endParaRPr>
          </a:p>
        </p:txBody>
      </p:sp>
      <p:sp>
        <p:nvSpPr>
          <p:cNvPr id="19470" name="Retângulo 13"/>
          <p:cNvSpPr>
            <a:spLocks noChangeArrowheads="1"/>
          </p:cNvSpPr>
          <p:nvPr/>
        </p:nvSpPr>
        <p:spPr bwMode="auto">
          <a:xfrm>
            <a:off x="4787900" y="3201988"/>
            <a:ext cx="4572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  <a:spcBef>
                <a:spcPct val="0"/>
              </a:spcBef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Palestras sobre inclusão*</a:t>
            </a:r>
          </a:p>
        </p:txBody>
      </p:sp>
      <p:sp>
        <p:nvSpPr>
          <p:cNvPr id="19471" name="Retângulo 14"/>
          <p:cNvSpPr>
            <a:spLocks noChangeArrowheads="1"/>
          </p:cNvSpPr>
          <p:nvPr/>
        </p:nvSpPr>
        <p:spPr bwMode="auto">
          <a:xfrm>
            <a:off x="6380163" y="4127500"/>
            <a:ext cx="225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800">
                <a:solidFill>
                  <a:srgbClr val="7F7F7F"/>
                </a:solidFill>
                <a:latin typeface="DIN-Medium"/>
                <a:cs typeface="Arial" pitchFamily="34" charset="0"/>
              </a:rPr>
              <a:t>Curso de Libras*</a:t>
            </a: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 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48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97600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</a:rPr>
              <a:t>A quem atendemos</a:t>
            </a:r>
            <a:endParaRPr lang="pt-BR" altLang="pt-BR" sz="4400"/>
          </a:p>
        </p:txBody>
      </p:sp>
      <p:sp>
        <p:nvSpPr>
          <p:cNvPr id="12" name="CaixaDeTexto 11">
            <a:extLst>
              <a:ext uri="{FF2B5EF4-FFF2-40B4-BE49-F238E27FC236}"/>
            </a:extLst>
          </p:cNvPr>
          <p:cNvSpPr txBox="1"/>
          <p:nvPr/>
        </p:nvSpPr>
        <p:spPr>
          <a:xfrm>
            <a:off x="1670472" y="1875495"/>
            <a:ext cx="65030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FFFF"/>
                </a:solidFill>
                <a:highlight>
                  <a:srgbClr val="800000"/>
                </a:highlight>
                <a:latin typeface="DIN-Medium"/>
              </a:rPr>
              <a:t>Público em geral das bibliotecas, com ou sem deficiência​</a:t>
            </a:r>
          </a:p>
        </p:txBody>
      </p:sp>
      <p:sp>
        <p:nvSpPr>
          <p:cNvPr id="20490" name="CaixaDeTexto 12"/>
          <p:cNvSpPr txBox="1">
            <a:spLocks noChangeArrowheads="1"/>
          </p:cNvSpPr>
          <p:nvPr/>
        </p:nvSpPr>
        <p:spPr bwMode="auto">
          <a:xfrm>
            <a:off x="696913" y="2701925"/>
            <a:ext cx="261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APAE: Associação de Pais e Amigos dos Excepcionais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491" name="CaixaDeTexto 13"/>
          <p:cNvSpPr txBox="1">
            <a:spLocks noChangeArrowheads="1"/>
          </p:cNvSpPr>
          <p:nvPr/>
        </p:nvSpPr>
        <p:spPr bwMode="auto">
          <a:xfrm>
            <a:off x="5337175" y="2695575"/>
            <a:ext cx="31337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APD:  Programa </a:t>
            </a:r>
            <a:endParaRPr lang="pt-BR" altLang="pt-BR" sz="1800">
              <a:solidFill>
                <a:srgbClr val="000000"/>
              </a:solidFill>
              <a:latin typeface="DIN-Medium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Acompanhante de Saúde da Pessoa com Deficiência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492" name="CaixaDeTexto 14"/>
          <p:cNvSpPr txBox="1">
            <a:spLocks noChangeArrowheads="1"/>
          </p:cNvSpPr>
          <p:nvPr/>
        </p:nvSpPr>
        <p:spPr bwMode="auto">
          <a:xfrm>
            <a:off x="1670050" y="4597400"/>
            <a:ext cx="5837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Com objetivo de promover autonomia para inserção do indivíduo no âmbito sociocultural</a:t>
            </a:r>
            <a:endParaRPr lang="pt-BR" altLang="pt-BR" sz="18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6" name="Conector de Seta Reta 15">
            <a:extLst>
              <a:ext uri="{FF2B5EF4-FFF2-40B4-BE49-F238E27FC236}"/>
            </a:extLst>
          </p:cNvPr>
          <p:cNvCxnSpPr/>
          <p:nvPr/>
        </p:nvCxnSpPr>
        <p:spPr>
          <a:xfrm>
            <a:off x="2674938" y="3652838"/>
            <a:ext cx="763587" cy="835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524500" y="3644900"/>
            <a:ext cx="531813" cy="842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 txBox="1">
            <a:spLocks/>
          </p:cNvSpPr>
          <p:nvPr/>
        </p:nvSpPr>
        <p:spPr bwMode="auto">
          <a:xfrm>
            <a:off x="1419225" y="550863"/>
            <a:ext cx="6911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5000">
                <a:solidFill>
                  <a:srgbClr val="D02121"/>
                </a:solidFill>
                <a:latin typeface="DIN-Medium"/>
              </a:rPr>
              <a:t>Sobre nós!</a:t>
            </a:r>
            <a:endParaRPr lang="pt-BR" altLang="pt-BR" sz="4400"/>
          </a:p>
        </p:txBody>
      </p:sp>
      <p:sp>
        <p:nvSpPr>
          <p:cNvPr id="3075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07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8075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CaixaDeTexto 12"/>
          <p:cNvSpPr txBox="1">
            <a:spLocks noChangeArrowheads="1"/>
          </p:cNvSpPr>
          <p:nvPr/>
        </p:nvSpPr>
        <p:spPr bwMode="auto">
          <a:xfrm>
            <a:off x="336550" y="1854200"/>
            <a:ext cx="437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  <a:cs typeface="Segoe UI" pitchFamily="34" charset="0"/>
              </a:rPr>
              <a:t>A SP Leituras é uma organização social da sociedade civil, sem fins lucrativos, que tem por missão idealizar e desenvolver projetos que contribuam para a promoção, o incentivo e a defesa do direito à cultura,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  <a:cs typeface="Segoe UI" pitchFamily="34" charset="0"/>
              </a:rPr>
              <a:t>à leitura e à literatura.</a:t>
            </a:r>
            <a:r>
              <a:rPr lang="pt-BR" altLang="pt-BR" sz="1600">
                <a:latin typeface="DIN-Medium"/>
                <a:cs typeface="Segoe UI" pitchFamily="34" charset="0"/>
              </a:rPr>
              <a:t>​</a:t>
            </a:r>
          </a:p>
        </p:txBody>
      </p:sp>
      <p:pic>
        <p:nvPicPr>
          <p:cNvPr id="3082" name="Imagem 14" descr="Uma imagem contendo edifício, ao ar livre, grama, céu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368550"/>
            <a:ext cx="38814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8823" b="4646"/>
          <a:stretch>
            <a:fillRect/>
          </a:stretch>
        </p:blipFill>
        <p:spPr bwMode="auto">
          <a:xfrm>
            <a:off x="377825" y="3617913"/>
            <a:ext cx="42719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CaixaDeTexto 18"/>
          <p:cNvSpPr txBox="1">
            <a:spLocks noChangeArrowheads="1"/>
          </p:cNvSpPr>
          <p:nvPr/>
        </p:nvSpPr>
        <p:spPr bwMode="auto">
          <a:xfrm>
            <a:off x="5132388" y="4902200"/>
            <a:ext cx="3678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BVL - Inauguração das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 atividades em 2015</a:t>
            </a:r>
            <a:endParaRPr lang="pt-BR" altLang="pt-BR" sz="1400">
              <a:solidFill>
                <a:srgbClr val="A5A5A5"/>
              </a:solidFill>
              <a:latin typeface="DIN-Medium"/>
            </a:endParaRPr>
          </a:p>
        </p:txBody>
      </p:sp>
      <p:sp>
        <p:nvSpPr>
          <p:cNvPr id="3085" name="CaixaDeTexto 19"/>
          <p:cNvSpPr txBox="1">
            <a:spLocks noChangeArrowheads="1"/>
          </p:cNvSpPr>
          <p:nvPr/>
        </p:nvSpPr>
        <p:spPr bwMode="auto">
          <a:xfrm>
            <a:off x="741363" y="5895975"/>
            <a:ext cx="3678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BSP - Inauguração das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 atividades em 2010</a:t>
            </a:r>
            <a:endParaRPr lang="pt-BR" altLang="pt-BR" sz="1400">
              <a:solidFill>
                <a:srgbClr val="A5A5A5"/>
              </a:solidFill>
              <a:latin typeface="DIN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150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215063"/>
            <a:ext cx="15779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Sobre as atividades</a:t>
            </a:r>
          </a:p>
        </p:txBody>
      </p:sp>
      <p:sp>
        <p:nvSpPr>
          <p:cNvPr id="21513" name="CaixaDeTexto 5"/>
          <p:cNvSpPr txBox="1">
            <a:spLocks noChangeArrowheads="1"/>
          </p:cNvSpPr>
          <p:nvPr/>
        </p:nvSpPr>
        <p:spPr bwMode="auto">
          <a:xfrm>
            <a:off x="1401763" y="1474788"/>
            <a:ext cx="7202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</a:rPr>
              <a:t>Foco na inclusão por meio da leitura, jogos e atividades artísticas. Quando possível, apresentam o mundo digital.</a:t>
            </a:r>
            <a:endParaRPr lang="pt-BR" altLang="pt-BR" sz="1800"/>
          </a:p>
        </p:txBody>
      </p:sp>
      <p:sp>
        <p:nvSpPr>
          <p:cNvPr id="21514" name="CaixaDeTexto 6"/>
          <p:cNvSpPr txBox="1">
            <a:spLocks noChangeArrowheads="1"/>
          </p:cNvSpPr>
          <p:nvPr/>
        </p:nvSpPr>
        <p:spPr bwMode="auto">
          <a:xfrm>
            <a:off x="2295525" y="2325688"/>
            <a:ext cx="4572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Myriad Pro"/>
                <a:cs typeface="Segoe UI" pitchFamily="34" charset="0"/>
              </a:rPr>
              <a:t>​</a:t>
            </a:r>
            <a:r>
              <a:rPr lang="pt-BR" altLang="pt-BR" sz="1800" b="1">
                <a:solidFill>
                  <a:srgbClr val="C00000"/>
                </a:solidFill>
                <a:latin typeface="Myriad Pro"/>
                <a:cs typeface="Segoe UI" pitchFamily="34" charset="0"/>
              </a:rPr>
              <a:t>Mediação de leitura</a:t>
            </a:r>
            <a:r>
              <a:rPr lang="pt-BR" altLang="pt-BR" sz="1800">
                <a:solidFill>
                  <a:srgbClr val="C00000"/>
                </a:solidFill>
                <a:latin typeface="Myriad Pro"/>
                <a:cs typeface="Segoe UI" pitchFamily="34" charset="0"/>
              </a:rPr>
              <a:t>​</a:t>
            </a:r>
            <a:endParaRPr lang="pt-BR" altLang="pt-BR" sz="180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Mini livro 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Eu conto 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Trava língua</a:t>
            </a:r>
            <a:endParaRPr lang="pt-BR" altLang="pt-BR" sz="180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Conhecendo o acervo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Aprimorando o tato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Incentivo à leitura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7F7F7F"/>
              </a:solidFill>
              <a:latin typeface="Myriad Pro"/>
              <a:cs typeface="Arial" pitchFamily="34" charset="0"/>
            </a:endParaRPr>
          </a:p>
        </p:txBody>
      </p:sp>
      <p:sp>
        <p:nvSpPr>
          <p:cNvPr id="21515" name="CaixaDeTexto 11"/>
          <p:cNvSpPr txBox="1">
            <a:spLocks noChangeArrowheads="1"/>
          </p:cNvSpPr>
          <p:nvPr/>
        </p:nvSpPr>
        <p:spPr bwMode="auto">
          <a:xfrm>
            <a:off x="5156200" y="2339975"/>
            <a:ext cx="45720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C00000"/>
                </a:solidFill>
                <a:latin typeface="Myriad Pro"/>
                <a:cs typeface="Arial" pitchFamily="34" charset="0"/>
              </a:rPr>
              <a:t>Atividades artísticas</a:t>
            </a:r>
            <a:r>
              <a:rPr lang="pt-BR" altLang="pt-BR" sz="1800">
                <a:solidFill>
                  <a:srgbClr val="C00000"/>
                </a:solidFill>
                <a:latin typeface="Myriad Pro"/>
                <a:cs typeface="Arial" pitchFamily="34" charset="0"/>
              </a:rPr>
              <a:t>​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Pintura de livro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Decoração de moldura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CaixaDeTexto 12"/>
          <p:cNvSpPr txBox="1">
            <a:spLocks noChangeArrowheads="1"/>
          </p:cNvSpPr>
          <p:nvPr/>
        </p:nvSpPr>
        <p:spPr bwMode="auto">
          <a:xfrm>
            <a:off x="-593725" y="2292350"/>
            <a:ext cx="45720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C00000"/>
                </a:solidFill>
                <a:latin typeface="Myriad Pro"/>
                <a:cs typeface="Segoe UI" pitchFamily="34" charset="0"/>
              </a:rPr>
              <a:t>Jogos</a:t>
            </a:r>
            <a:r>
              <a:rPr lang="pt-BR" altLang="pt-BR" sz="1800">
                <a:solidFill>
                  <a:srgbClr val="C00000"/>
                </a:solidFill>
                <a:latin typeface="Myriad Pro"/>
                <a:cs typeface="Segoe UI" pitchFamily="34" charset="0"/>
              </a:rPr>
              <a:t>​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Batata quente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Jogos sensoriais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Sopra bolinha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Empilhando copos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Imagem e ação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Corpo em movimento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Jogo da vida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Uno 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Myriad Pro"/>
                <a:cs typeface="Arial" pitchFamily="34" charset="0"/>
              </a:rPr>
              <a:t>Jogo da memória</a:t>
            </a:r>
            <a:r>
              <a:rPr lang="pt-BR" altLang="pt-BR" sz="1800">
                <a:latin typeface="Myriad Pro"/>
                <a:cs typeface="Arial" pitchFamily="34" charset="0"/>
              </a:rPr>
              <a:t>​</a:t>
            </a:r>
            <a:endParaRPr lang="pt-BR" altLang="pt-BR" sz="180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Myriad Pro"/>
                <a:cs typeface="Segoe UI" pitchFamily="34" charset="0"/>
              </a:rPr>
              <a:t>​</a:t>
            </a:r>
            <a:endParaRPr lang="pt-BR" altLang="pt-BR" sz="180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 txBox="1">
            <a:spLocks/>
          </p:cNvSpPr>
          <p:nvPr/>
        </p:nvSpPr>
        <p:spPr bwMode="auto">
          <a:xfrm>
            <a:off x="3025775" y="2903538"/>
            <a:ext cx="4044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50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Obrigado!</a:t>
            </a:r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78550"/>
            <a:ext cx="15795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ítulo 1"/>
          <p:cNvSpPr txBox="1">
            <a:spLocks/>
          </p:cNvSpPr>
          <p:nvPr/>
        </p:nvSpPr>
        <p:spPr bwMode="auto">
          <a:xfrm>
            <a:off x="814388" y="6075363"/>
            <a:ext cx="24193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www.spleituras.org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10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97600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Bibliotecas premiadas!</a:t>
            </a:r>
          </a:p>
        </p:txBody>
      </p:sp>
      <p:sp>
        <p:nvSpPr>
          <p:cNvPr id="4105" name="CaixaDeTexto 6"/>
          <p:cNvSpPr txBox="1">
            <a:spLocks noChangeArrowheads="1"/>
          </p:cNvSpPr>
          <p:nvPr/>
        </p:nvSpPr>
        <p:spPr bwMode="auto">
          <a:xfrm>
            <a:off x="849313" y="1727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C00000"/>
                </a:solidFill>
                <a:latin typeface="DIN-Medium"/>
                <a:ea typeface="Calibri" pitchFamily="34" charset="0"/>
                <a:cs typeface="Calibri" pitchFamily="34" charset="0"/>
              </a:rPr>
              <a:t>BSP</a:t>
            </a:r>
          </a:p>
        </p:txBody>
      </p:sp>
      <p:pic>
        <p:nvPicPr>
          <p:cNvPr id="4106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189163"/>
            <a:ext cx="22971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CaixaDeTexto 11"/>
          <p:cNvSpPr txBox="1">
            <a:spLocks noChangeArrowheads="1"/>
          </p:cNvSpPr>
          <p:nvPr/>
        </p:nvSpPr>
        <p:spPr bwMode="auto">
          <a:xfrm>
            <a:off x="-55563" y="3089275"/>
            <a:ext cx="3281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Biblioteca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 do Ano </a:t>
            </a:r>
            <a:endParaRPr lang="pt-BR" altLang="pt-BR" sz="180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(finalista) 2018 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08" name="Imagem 26" descr="Uma imagem contendo texto&#10;&#10;Descrição gerada com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094038"/>
            <a:ext cx="170021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586288"/>
            <a:ext cx="25193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CaixaDeTexto 26"/>
          <p:cNvSpPr txBox="1">
            <a:spLocks noChangeArrowheads="1"/>
          </p:cNvSpPr>
          <p:nvPr/>
        </p:nvSpPr>
        <p:spPr bwMode="auto">
          <a:xfrm>
            <a:off x="1597025" y="5583238"/>
            <a:ext cx="328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2013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 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/>
            </a:extLst>
          </p:cNvPr>
          <p:cNvCxnSpPr/>
          <p:nvPr/>
        </p:nvCxnSpPr>
        <p:spPr>
          <a:xfrm>
            <a:off x="4511675" y="1836738"/>
            <a:ext cx="22225" cy="3983037"/>
          </a:xfrm>
          <a:prstGeom prst="straightConnector1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578350" y="1827213"/>
            <a:ext cx="22225" cy="3984625"/>
          </a:xfrm>
          <a:prstGeom prst="straightConnector1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113" name="Imagem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187575"/>
            <a:ext cx="17668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CaixaDeTexto 34"/>
          <p:cNvSpPr txBox="1">
            <a:spLocks noChangeArrowheads="1"/>
          </p:cNvSpPr>
          <p:nvPr/>
        </p:nvSpPr>
        <p:spPr bwMode="auto">
          <a:xfrm>
            <a:off x="5586413" y="1727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B050"/>
                </a:solidFill>
                <a:latin typeface="DIN-Medium"/>
                <a:ea typeface="Calibri" pitchFamily="34" charset="0"/>
                <a:cs typeface="Calibri" pitchFamily="34" charset="0"/>
              </a:rPr>
              <a:t>BVL</a:t>
            </a:r>
          </a:p>
        </p:txBody>
      </p:sp>
      <p:pic>
        <p:nvPicPr>
          <p:cNvPr id="4115" name="Imagem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3681413"/>
            <a:ext cx="15271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CaixaDeTexto 38"/>
          <p:cNvSpPr txBox="1">
            <a:spLocks noChangeArrowheads="1"/>
          </p:cNvSpPr>
          <p:nvPr/>
        </p:nvSpPr>
        <p:spPr bwMode="auto">
          <a:xfrm>
            <a:off x="4625975" y="4314825"/>
            <a:ext cx="328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Melhor Biblioteca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 do ano 2016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</p:txBody>
      </p:sp>
      <p:sp>
        <p:nvSpPr>
          <p:cNvPr id="4117" name="CaixaDeTexto 40"/>
          <p:cNvSpPr txBox="1">
            <a:spLocks noChangeArrowheads="1"/>
          </p:cNvSpPr>
          <p:nvPr/>
        </p:nvSpPr>
        <p:spPr bwMode="auto">
          <a:xfrm>
            <a:off x="6573838" y="2892425"/>
            <a:ext cx="3690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Biblioteca</a:t>
            </a:r>
            <a:r>
              <a:rPr lang="pt-BR" altLang="pt-BR" sz="1400">
                <a:solidFill>
                  <a:srgbClr val="A5A5A5"/>
                </a:solidFill>
                <a:latin typeface="DIN-Medium"/>
                <a:ea typeface="Calibri" pitchFamily="34" charset="0"/>
                <a:cs typeface="Calibri" pitchFamily="34" charset="0"/>
              </a:rPr>
              <a:t> do Ano 2018</a:t>
            </a: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11850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12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01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133475" y="741363"/>
            <a:ext cx="7272338" cy="792162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500">
                <a:solidFill>
                  <a:srgbClr val="D02121"/>
                </a:solidFill>
                <a:latin typeface="DIN-Medium"/>
                <a:cs typeface="DIN-Medium"/>
              </a:rPr>
              <a:t>Sintonia com a Agenda 2030 da ONU</a:t>
            </a:r>
          </a:p>
        </p:txBody>
      </p:sp>
      <p:pic>
        <p:nvPicPr>
          <p:cNvPr id="512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r="1495" b="5009"/>
          <a:stretch>
            <a:fillRect/>
          </a:stretch>
        </p:blipFill>
        <p:spPr bwMode="auto">
          <a:xfrm>
            <a:off x="681038" y="1614488"/>
            <a:ext cx="76739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14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8075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ítulo 1"/>
          <p:cNvSpPr txBox="1">
            <a:spLocks/>
          </p:cNvSpPr>
          <p:nvPr/>
        </p:nvSpPr>
        <p:spPr bwMode="auto">
          <a:xfrm>
            <a:off x="1374775" y="1023938"/>
            <a:ext cx="72739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Bibliotecas Vivas!</a:t>
            </a:r>
            <a:endParaRPr lang="pt-BR" altLang="pt-BR" sz="4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500">
              <a:solidFill>
                <a:srgbClr val="D02121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6" name="Losango 5">
            <a:extLst>
              <a:ext uri="{FF2B5EF4-FFF2-40B4-BE49-F238E27FC236}"/>
            </a:extLst>
          </p:cNvPr>
          <p:cNvSpPr/>
          <p:nvPr/>
        </p:nvSpPr>
        <p:spPr>
          <a:xfrm>
            <a:off x="5178425" y="1979613"/>
            <a:ext cx="2611438" cy="2330450"/>
          </a:xfrm>
          <a:prstGeom prst="diamon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54" name="CaixaDeTexto 6"/>
          <p:cNvSpPr txBox="1">
            <a:spLocks noChangeArrowheads="1"/>
          </p:cNvSpPr>
          <p:nvPr/>
        </p:nvSpPr>
        <p:spPr bwMode="auto">
          <a:xfrm>
            <a:off x="5113338" y="2728913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</a:rPr>
              <a:t>Nosso foco são os frequentadores das</a:t>
            </a:r>
            <a:endParaRPr lang="pt-BR" altLang="pt-BR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</a:rPr>
              <a:t>bibliotecas </a:t>
            </a:r>
            <a:endParaRPr lang="pt-BR" altLang="pt-BR" sz="1800"/>
          </a:p>
        </p:txBody>
      </p:sp>
      <p:sp>
        <p:nvSpPr>
          <p:cNvPr id="6155" name="CaixaDeTexto 17"/>
          <p:cNvSpPr txBox="1">
            <a:spLocks noChangeArrowheads="1"/>
          </p:cNvSpPr>
          <p:nvPr/>
        </p:nvSpPr>
        <p:spPr bwMode="auto">
          <a:xfrm>
            <a:off x="4081463" y="1698625"/>
            <a:ext cx="16430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Construção autônoma do conhecimento</a:t>
            </a:r>
            <a:endParaRPr lang="pt-BR" altLang="pt-BR" sz="1800"/>
          </a:p>
        </p:txBody>
      </p:sp>
      <p:sp>
        <p:nvSpPr>
          <p:cNvPr id="6156" name="CaixaDeTexto 19"/>
          <p:cNvSpPr txBox="1">
            <a:spLocks noChangeArrowheads="1"/>
          </p:cNvSpPr>
          <p:nvPr/>
        </p:nvSpPr>
        <p:spPr bwMode="auto">
          <a:xfrm>
            <a:off x="7113588" y="1711325"/>
            <a:ext cx="164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Apresentar-se como Casa da Palavra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7F7F7F"/>
              </a:solidFill>
              <a:latin typeface="DIN-Medium"/>
            </a:endParaRPr>
          </a:p>
        </p:txBody>
      </p:sp>
      <p:sp>
        <p:nvSpPr>
          <p:cNvPr id="6157" name="CaixaDeTexto 20"/>
          <p:cNvSpPr txBox="1">
            <a:spLocks noChangeArrowheads="1"/>
          </p:cNvSpPr>
          <p:nvPr/>
        </p:nvSpPr>
        <p:spPr bwMode="auto">
          <a:xfrm>
            <a:off x="4052888" y="3646488"/>
            <a:ext cx="1644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Constituir-se como Praça Cultural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7F7F7F"/>
              </a:solidFill>
              <a:latin typeface="DIN-Medium"/>
            </a:endParaRPr>
          </a:p>
        </p:txBody>
      </p:sp>
      <p:sp>
        <p:nvSpPr>
          <p:cNvPr id="6158" name="CaixaDeTexto 21"/>
          <p:cNvSpPr txBox="1">
            <a:spLocks noChangeArrowheads="1"/>
          </p:cNvSpPr>
          <p:nvPr/>
        </p:nvSpPr>
        <p:spPr bwMode="auto">
          <a:xfrm>
            <a:off x="7085013" y="3646488"/>
            <a:ext cx="18224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Oferecer-se </a:t>
            </a:r>
            <a:endParaRPr lang="pt-BR" altLang="pt-BR" sz="180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como </a:t>
            </a:r>
            <a:endParaRPr lang="pt-BR" altLang="pt-BR" sz="180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Terceiro lugar </a:t>
            </a:r>
            <a:endParaRPr lang="pt-BR" altLang="pt-BR" sz="1800">
              <a:ea typeface="Calibri" pitchFamily="34" charset="0"/>
              <a:cs typeface="Calibri" pitchFamily="34" charset="0"/>
            </a:endParaRPr>
          </a:p>
        </p:txBody>
      </p:sp>
      <p:sp>
        <p:nvSpPr>
          <p:cNvPr id="6159" name="CaixaDeTexto 22"/>
          <p:cNvSpPr txBox="1">
            <a:spLocks noChangeArrowheads="1"/>
          </p:cNvSpPr>
          <p:nvPr/>
        </p:nvSpPr>
        <p:spPr bwMode="auto">
          <a:xfrm>
            <a:off x="152400" y="4573588"/>
            <a:ext cx="3756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7F7F7F"/>
                </a:solidFill>
                <a:latin typeface="DIN-Medium"/>
              </a:rPr>
              <a:t>O reconhecimento dos saberes e das experiências dos diversos públicos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7F7F7F"/>
                </a:solidFill>
                <a:latin typeface="DIN-Medium"/>
              </a:rPr>
              <a:t>que atendemos, proporciona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7F7F7F"/>
                </a:solidFill>
                <a:latin typeface="DIN-Medium"/>
              </a:rPr>
              <a:t>troca de conhecimentos.</a:t>
            </a:r>
            <a:r>
              <a:rPr lang="pt-BR" altLang="pt-BR" sz="1400">
                <a:latin typeface="DIN-Medium"/>
                <a:ea typeface="Myriad Pro"/>
                <a:cs typeface="Myriad Pro"/>
              </a:rPr>
              <a:t>​</a:t>
            </a:r>
            <a:endParaRPr lang="pt-BR" altLang="pt-BR" sz="14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60" name="Imagem 24" descr="Uma imagem contendo pessoa, homem, interior, em pé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2788"/>
            <a:ext cx="373538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17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0138"/>
            <a:ext cx="1579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Aplicação do conceito</a:t>
            </a:r>
          </a:p>
        </p:txBody>
      </p:sp>
      <p:pic>
        <p:nvPicPr>
          <p:cNvPr id="7177" name="Imagem 6" descr="Uma imagem contendo interior, edifício, mesa, teto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76525"/>
            <a:ext cx="37465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Imagem 11" descr="Uma imagem contendo interior, cena, parede, teto&#10;&#10;Descrição gerada com muito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3"/>
          <a:stretch>
            <a:fillRect/>
          </a:stretch>
        </p:blipFill>
        <p:spPr bwMode="auto">
          <a:xfrm>
            <a:off x="809625" y="2662238"/>
            <a:ext cx="32448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CaixaDeTexto 12"/>
          <p:cNvSpPr txBox="1">
            <a:spLocks noChangeArrowheads="1"/>
          </p:cNvSpPr>
          <p:nvPr/>
        </p:nvSpPr>
        <p:spPr bwMode="auto">
          <a:xfrm>
            <a:off x="339725" y="1604963"/>
            <a:ext cx="84566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7F7F7F"/>
                </a:solidFill>
                <a:latin typeface="DIN-Medium"/>
              </a:rPr>
              <a:t>Ambiente:</a:t>
            </a:r>
            <a:r>
              <a:rPr lang="pt-BR" altLang="pt-BR" sz="1600">
                <a:solidFill>
                  <a:srgbClr val="7F7F7F"/>
                </a:solidFill>
                <a:latin typeface="DIN-Medium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Prezar pelo espaço arquitetônico e disposição do mobiliário faz com que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o público tenha autonomia na utilização dos equipamentos e do acervo.</a:t>
            </a:r>
            <a:endParaRPr lang="pt-BR" altLang="pt-BR" sz="16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sp>
        <p:nvSpPr>
          <p:cNvPr id="7180" name="CaixaDeTexto 15"/>
          <p:cNvSpPr txBox="1">
            <a:spLocks noChangeArrowheads="1"/>
          </p:cNvSpPr>
          <p:nvPr/>
        </p:nvSpPr>
        <p:spPr bwMode="auto">
          <a:xfrm>
            <a:off x="523875" y="6161088"/>
            <a:ext cx="367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Biblioteca de São Paulo - BSP </a:t>
            </a:r>
          </a:p>
        </p:txBody>
      </p:sp>
      <p:sp>
        <p:nvSpPr>
          <p:cNvPr id="7181" name="CaixaDeTexto 16"/>
          <p:cNvSpPr txBox="1">
            <a:spLocks noChangeArrowheads="1"/>
          </p:cNvSpPr>
          <p:nvPr/>
        </p:nvSpPr>
        <p:spPr bwMode="auto">
          <a:xfrm>
            <a:off x="4826000" y="5160963"/>
            <a:ext cx="367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A5A5A5"/>
                </a:solidFill>
                <a:latin typeface="DIN-Medium"/>
              </a:rPr>
              <a:t>Biblioteca Parque Villa-Lobos - BVL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19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8075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Aplicação do conceito</a:t>
            </a:r>
          </a:p>
        </p:txBody>
      </p:sp>
      <p:sp>
        <p:nvSpPr>
          <p:cNvPr id="8201" name="CaixaDeTexto 5"/>
          <p:cNvSpPr txBox="1">
            <a:spLocks noChangeArrowheads="1"/>
          </p:cNvSpPr>
          <p:nvPr/>
        </p:nvSpPr>
        <p:spPr bwMode="auto">
          <a:xfrm>
            <a:off x="4452938" y="4171950"/>
            <a:ext cx="4395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7F7F7F"/>
                </a:solidFill>
                <a:latin typeface="DIN-Medium"/>
              </a:rPr>
              <a:t>Acervo: </a:t>
            </a:r>
            <a:endParaRPr lang="pt-BR" altLang="pt-BR" sz="180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Atualização permanente com aquisição semanal e coletiva. A comunidade pode sugerir títulos para sua composição. </a:t>
            </a:r>
            <a:endParaRPr lang="pt-BR" altLang="pt-BR" sz="1600">
              <a:ea typeface="Calibri" pitchFamily="34" charset="0"/>
              <a:cs typeface="Calibri" pitchFamily="34" charset="0"/>
            </a:endParaRPr>
          </a:p>
        </p:txBody>
      </p:sp>
      <p:sp>
        <p:nvSpPr>
          <p:cNvPr id="8202" name="CaixaDeTexto 6"/>
          <p:cNvSpPr txBox="1">
            <a:spLocks noChangeArrowheads="1"/>
          </p:cNvSpPr>
          <p:nvPr/>
        </p:nvSpPr>
        <p:spPr bwMode="auto">
          <a:xfrm>
            <a:off x="203200" y="1528763"/>
            <a:ext cx="42370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7F7F7F"/>
                </a:solidFill>
                <a:latin typeface="DIN-Medium"/>
              </a:rPr>
              <a:t>Programação Cultural: </a:t>
            </a:r>
            <a:endParaRPr lang="pt-BR" altLang="pt-BR" sz="180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Conjunto de atividades desenvolvidas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a partir do interesse da comunidade, contemplando ações específicas de leitura.</a:t>
            </a:r>
            <a:endParaRPr lang="pt-BR" altLang="pt-BR" sz="160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8203" name="Imagem 11" descr="Uma imagem contendo interior, chão, teto, edifício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r="7591"/>
          <a:stretch>
            <a:fillRect/>
          </a:stretch>
        </p:blipFill>
        <p:spPr bwMode="auto">
          <a:xfrm>
            <a:off x="4627563" y="1657350"/>
            <a:ext cx="40481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Imagem 12" descr="Uma imagem contendo texto, parede, interior&#10;&#10;Descrição gerada com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-255" b="5714"/>
          <a:stretch>
            <a:fillRect/>
          </a:stretch>
        </p:blipFill>
        <p:spPr bwMode="auto">
          <a:xfrm>
            <a:off x="552450" y="2643188"/>
            <a:ext cx="35401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9221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88075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Aplicação do conceito</a:t>
            </a:r>
          </a:p>
        </p:txBody>
      </p:sp>
      <p:pic>
        <p:nvPicPr>
          <p:cNvPr id="9225" name="Imagem 6" descr="Uma imagem contendo pessoa, laptop, mesa, computador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3758" b="6248"/>
          <a:stretch>
            <a:fillRect/>
          </a:stretch>
        </p:blipFill>
        <p:spPr bwMode="auto">
          <a:xfrm>
            <a:off x="4448175" y="2462213"/>
            <a:ext cx="41116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CaixaDeTexto 8"/>
          <p:cNvSpPr txBox="1">
            <a:spLocks noChangeArrowheads="1"/>
          </p:cNvSpPr>
          <p:nvPr/>
        </p:nvSpPr>
        <p:spPr bwMode="auto">
          <a:xfrm>
            <a:off x="4046538" y="1520825"/>
            <a:ext cx="49164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7F7F7F"/>
                </a:solidFill>
                <a:latin typeface="DIN-Medium"/>
              </a:rPr>
              <a:t>Atendimento: </a:t>
            </a:r>
            <a:endParaRPr lang="pt-BR" altLang="pt-BR" sz="1800">
              <a:solidFill>
                <a:srgbClr val="000000"/>
              </a:solidFill>
              <a:latin typeface="DIN-Medium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É um importante canal de acolhimento dos usuários e reconhecimento dos saberes que vem com eles. </a:t>
            </a:r>
            <a:endParaRPr lang="pt-BR" altLang="pt-BR" sz="1600">
              <a:latin typeface="DIN-Medium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227" name="Imagem 12" descr="Uma imagem contendo pessoa, mesa, interior, homem&#10;&#10;Descrição gerada com muito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r="22137" b="383"/>
          <a:stretch>
            <a:fillRect/>
          </a:stretch>
        </p:blipFill>
        <p:spPr bwMode="auto">
          <a:xfrm>
            <a:off x="795338" y="2085975"/>
            <a:ext cx="31813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CaixaDeTexto 13"/>
          <p:cNvSpPr txBox="1">
            <a:spLocks noChangeArrowheads="1"/>
          </p:cNvSpPr>
          <p:nvPr/>
        </p:nvSpPr>
        <p:spPr bwMode="auto">
          <a:xfrm>
            <a:off x="423863" y="5086350"/>
            <a:ext cx="3924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7F7F7F"/>
                </a:solidFill>
                <a:latin typeface="DIN-Medium"/>
              </a:rPr>
              <a:t>Acessibilidade: </a:t>
            </a:r>
            <a:endParaRPr lang="pt-BR" altLang="pt-BR" sz="1800">
              <a:solidFill>
                <a:srgbClr val="000000"/>
              </a:solidFill>
              <a:latin typeface="DIN-Medium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Minimiza os obstáculos ao acesso à literatura e lazer, tornando a biblioteca o mais universal possível.</a:t>
            </a:r>
            <a:endParaRPr lang="pt-BR" altLang="pt-BR" sz="1600">
              <a:latin typeface="DIN-Medium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 txBox="1">
            <a:spLocks/>
          </p:cNvSpPr>
          <p:nvPr/>
        </p:nvSpPr>
        <p:spPr bwMode="auto">
          <a:xfrm>
            <a:off x="1908175" y="-26988"/>
            <a:ext cx="70564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FFFFFF"/>
              </a:solidFill>
              <a:latin typeface="DIN-Medium"/>
              <a:ea typeface="DIN-Medium"/>
              <a:cs typeface="DIN-Medium"/>
            </a:endParaRPr>
          </a:p>
        </p:txBody>
      </p: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17475" y="5997575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/>
            </a:extLst>
          </p:cNvPr>
          <p:cNvSpPr/>
          <p:nvPr/>
        </p:nvSpPr>
        <p:spPr>
          <a:xfrm>
            <a:off x="1914525" y="5954713"/>
            <a:ext cx="1906588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4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6359525"/>
            <a:ext cx="1916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97600"/>
            <a:ext cx="15795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m 11" descr="Uma imagem contendo objeto, interior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6300788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ítulo 1"/>
          <p:cNvSpPr txBox="1">
            <a:spLocks/>
          </p:cNvSpPr>
          <p:nvPr/>
        </p:nvSpPr>
        <p:spPr bwMode="auto">
          <a:xfrm>
            <a:off x="1403350" y="736600"/>
            <a:ext cx="7273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>
                <a:solidFill>
                  <a:srgbClr val="D02121"/>
                </a:solidFill>
                <a:latin typeface="DIN-Medium"/>
                <a:ea typeface="DIN-Medium"/>
                <a:cs typeface="DIN-Medium"/>
              </a:rPr>
              <a:t>Aplicação do conceito</a:t>
            </a:r>
          </a:p>
        </p:txBody>
      </p:sp>
      <p:sp>
        <p:nvSpPr>
          <p:cNvPr id="10249" name="CaixaDeTexto 12"/>
          <p:cNvSpPr txBox="1">
            <a:spLocks noChangeArrowheads="1"/>
          </p:cNvSpPr>
          <p:nvPr/>
        </p:nvSpPr>
        <p:spPr bwMode="auto">
          <a:xfrm>
            <a:off x="446088" y="1633538"/>
            <a:ext cx="4278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7F7F7F"/>
                </a:solidFill>
                <a:latin typeface="DIN-Medium"/>
              </a:rPr>
              <a:t>Serviço Social: </a:t>
            </a:r>
            <a:endParaRPr lang="pt-BR" altLang="pt-BR" sz="1800">
              <a:solidFill>
                <a:srgbClr val="000000"/>
              </a:solidFill>
              <a:latin typeface="DIN-Medium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Suporte especializado no atendimento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e no relacionamento da biblioteca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com as comunidades</a:t>
            </a:r>
            <a:r>
              <a:rPr lang="pt-BR" altLang="pt-BR" sz="1600">
                <a:solidFill>
                  <a:srgbClr val="7F7F7F"/>
                </a:solidFill>
                <a:latin typeface="DIN-Medium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250" name="CaixaDeTexto 13"/>
          <p:cNvSpPr txBox="1">
            <a:spLocks noChangeArrowheads="1"/>
          </p:cNvSpPr>
          <p:nvPr/>
        </p:nvSpPr>
        <p:spPr bwMode="auto">
          <a:xfrm>
            <a:off x="4775200" y="4349750"/>
            <a:ext cx="41894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7F7F7F"/>
                </a:solidFill>
                <a:latin typeface="DIN-Medium"/>
              </a:rPr>
              <a:t>Serviços de extensão: </a:t>
            </a:r>
            <a:endParaRPr lang="pt-BR" altLang="pt-BR" sz="1800">
              <a:solidFill>
                <a:srgbClr val="000000"/>
              </a:solidFill>
              <a:latin typeface="DIN-Medium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Forma de atender pessoas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impossibilitadas de frequentar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7F7F7F"/>
                </a:solidFill>
                <a:latin typeface="DIN-Medium"/>
              </a:rPr>
              <a:t>a biblioteca, divulgando as atividades.</a:t>
            </a:r>
            <a:endParaRPr lang="pt-BR" altLang="pt-BR" sz="1600">
              <a:latin typeface="da biblioteca e "/>
            </a:endParaRPr>
          </a:p>
        </p:txBody>
      </p:sp>
      <p:pic>
        <p:nvPicPr>
          <p:cNvPr id="10251" name="Imagem 6" descr="Uma imagem contendo pessoa, chão, pessoas, grupo&#10;&#10;Descrição gerada com muito alta confianç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r="-82" b="-233"/>
          <a:stretch>
            <a:fillRect/>
          </a:stretch>
        </p:blipFill>
        <p:spPr bwMode="auto">
          <a:xfrm>
            <a:off x="446088" y="2801938"/>
            <a:ext cx="427831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magem 8" descr="Uma imagem contendo pessoa, interior, criança, parede&#10;&#10;Descrição gerada com muito alta confianç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t="23917" r="15013" b="339"/>
          <a:stretch>
            <a:fillRect/>
          </a:stretch>
        </p:blipFill>
        <p:spPr bwMode="auto">
          <a:xfrm>
            <a:off x="5284788" y="1598613"/>
            <a:ext cx="316706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401</Words>
  <Application>Microsoft Office PowerPoint</Application>
  <PresentationFormat>Apresentação na tela (4:3)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Calibri</vt:lpstr>
      <vt:lpstr>Arial</vt:lpstr>
      <vt:lpstr>DIN-Medium</vt:lpstr>
      <vt:lpstr>DIN-Regular</vt:lpstr>
      <vt:lpstr>Segoe UI</vt:lpstr>
      <vt:lpstr>Myriad Pro</vt:lpstr>
      <vt:lpstr>da biblioteca e 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Leonel Prata</dc:creator>
  <cp:lastModifiedBy>Leticia Fagiani</cp:lastModifiedBy>
  <cp:revision>143</cp:revision>
  <dcterms:modified xsi:type="dcterms:W3CDTF">2018-07-18T18:38:58Z</dcterms:modified>
</cp:coreProperties>
</file>